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9" y="6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078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17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7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04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6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506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057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99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07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08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07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4/4/2024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16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7468962-6189-43AD-BB02-A6F88AD0E5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F2E68D-E9CA-4A00-AE2B-17BCDFABC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armur z kolorami brązowymi i akwamaryna">
            <a:extLst>
              <a:ext uri="{FF2B5EF4-FFF2-40B4-BE49-F238E27FC236}">
                <a16:creationId xmlns:a16="http://schemas.microsoft.com/office/drawing/2014/main" id="{F5A36B54-F5F3-CBB9-8196-93C38D4A13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4492" b="16283"/>
          <a:stretch/>
        </p:blipFill>
        <p:spPr>
          <a:xfrm>
            <a:off x="20" y="-4069"/>
            <a:ext cx="12191980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2BC3D41-1168-B865-92CE-3EBED9F63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693" y="838200"/>
            <a:ext cx="7941155" cy="3531847"/>
          </a:xfrm>
        </p:spPr>
        <p:txBody>
          <a:bodyPr anchor="t">
            <a:normAutofit/>
          </a:bodyPr>
          <a:lstStyle/>
          <a:p>
            <a:r>
              <a:rPr lang="pl-PL" dirty="0"/>
              <a:t>FLOW MAP 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14F6819-E9E2-5214-EC01-219C18A9B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724" y="4873319"/>
            <a:ext cx="8701087" cy="1281348"/>
          </a:xfrm>
        </p:spPr>
        <p:txBody>
          <a:bodyPr>
            <a:normAutofit/>
          </a:bodyPr>
          <a:lstStyle/>
          <a:p>
            <a:r>
              <a:rPr lang="pl-PL" dirty="0"/>
              <a:t>Filip Hałys </a:t>
            </a:r>
          </a:p>
          <a:p>
            <a:r>
              <a:rPr lang="pl-PL" dirty="0" err="1"/>
              <a:t>Geowizualizacja</a:t>
            </a:r>
            <a:r>
              <a:rPr lang="pl-PL" dirty="0"/>
              <a:t> i edycja kartograficzna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1304CE-399E-4EFB-AC6F-CA3ABE76C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346787-55AA-410B-9763-FB4DF19D5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4228F0-C94A-49D1-98AF-F8C229FF0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49911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C5F0E5C-AB75-49D9-8D9B-727A524E4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227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8145D13-2647-F4EB-B9F1-C80379F70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na </a:t>
            </a:r>
            <a:r>
              <a:rPr lang="pl-PL" dirty="0" err="1"/>
              <a:t>Flow</a:t>
            </a:r>
            <a:r>
              <a:rPr lang="pl-PL" dirty="0"/>
              <a:t> mapie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DCD2DE5-9B09-A0D4-CA4D-0D490FAC1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Pochodzenie</a:t>
            </a:r>
          </a:p>
          <a:p>
            <a:r>
              <a:rPr lang="pl-PL" dirty="0"/>
              <a:t>Destynacja</a:t>
            </a:r>
          </a:p>
          <a:p>
            <a:r>
              <a:rPr lang="pl-PL" dirty="0"/>
              <a:t>Typ, rodzaj przepływu</a:t>
            </a:r>
          </a:p>
          <a:p>
            <a:r>
              <a:rPr lang="pl-PL" dirty="0"/>
              <a:t>Natężenie przepływu</a:t>
            </a:r>
          </a:p>
          <a:p>
            <a:r>
              <a:rPr lang="pl-PL" dirty="0"/>
              <a:t>Kierunek przepływu</a:t>
            </a:r>
          </a:p>
          <a:p>
            <a:r>
              <a:rPr lang="pl-PL" dirty="0"/>
              <a:t>Prędkość przepływu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34C226D-AB6B-2F5B-8553-1FFBAFC31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4/4/2024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FA8B0B1-0918-B859-E08A-82349312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B0C670C-60BB-1F4F-25E3-83B086E3B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470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0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14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8">
            <a:extLst>
              <a:ext uri="{FF2B5EF4-FFF2-40B4-BE49-F238E27FC236}">
                <a16:creationId xmlns:a16="http://schemas.microsoft.com/office/drawing/2014/main" id="{0A09E39A-DA3F-4BDC-A89A-6545C1DD3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20">
            <a:extLst>
              <a:ext uri="{FF2B5EF4-FFF2-40B4-BE49-F238E27FC236}">
                <a16:creationId xmlns:a16="http://schemas.microsoft.com/office/drawing/2014/main" id="{B9BBDDCC-0358-4EDD-9820-287B1D8FD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6DB8A32-C556-479E-A407-2AB56D72A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E31AC6-E383-4D2B-9A24-69EEE084D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546AC0B-0B15-900B-42D2-4314A494A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392" y="897573"/>
            <a:ext cx="8835507" cy="31297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Dzi</a:t>
            </a:r>
            <a:r>
              <a:rPr lang="pl-PL" sz="5400" dirty="0"/>
              <a:t>ę</a:t>
            </a:r>
            <a:r>
              <a:rPr lang="en-US" sz="5400" dirty="0" err="1"/>
              <a:t>kuję</a:t>
            </a:r>
            <a:r>
              <a:rPr lang="en-US" sz="5400" dirty="0"/>
              <a:t> za </a:t>
            </a:r>
            <a:r>
              <a:rPr lang="en-US" sz="5400" dirty="0" err="1"/>
              <a:t>uwagę</a:t>
            </a:r>
            <a:endParaRPr lang="en-US" sz="540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DD089E2-CEA3-48C4-9094-610D00D94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F49F475-10BF-4E7D-9BE8-5329BCAFE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4502926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7B05371-D725-2F23-B979-63B33EE9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050" b="1" kern="1200" cap="all" spc="300" baseline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1E947D-525D-4D2A-B0C3-E1BFCA606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ED05CAF-A752-7DF0-4327-1ECC9EA3C7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B294DEE-6D33-8BD7-4F3C-7382379E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62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04F6156-E0E8-443E-4F5F-8EE6C1F4C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anchor="ctr">
            <a:normAutofit/>
          </a:bodyPr>
          <a:lstStyle/>
          <a:p>
            <a:r>
              <a:rPr lang="pl-PL" dirty="0"/>
              <a:t>Ogólne informacja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9B63915-0CDC-7743-4168-FDD33D115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5000"/>
            <a:ext cx="3375210" cy="3767706"/>
          </a:xfrm>
        </p:spPr>
        <p:txBody>
          <a:bodyPr>
            <a:normAutofit/>
          </a:bodyPr>
          <a:lstStyle/>
          <a:p>
            <a:r>
              <a:rPr lang="pl-PL" dirty="0"/>
              <a:t>Typ: mapa tematyczna</a:t>
            </a:r>
          </a:p>
          <a:p>
            <a:r>
              <a:rPr lang="pl-PL" dirty="0"/>
              <a:t>Mapa przepływu danych</a:t>
            </a:r>
          </a:p>
          <a:p>
            <a:r>
              <a:rPr lang="pl-PL" dirty="0"/>
              <a:t>Symbole liniowe</a:t>
            </a:r>
          </a:p>
          <a:p>
            <a:r>
              <a:rPr lang="pl-PL" dirty="0"/>
              <a:t>Jest przykładem diagramów typu </a:t>
            </a:r>
            <a:r>
              <a:rPr lang="pl-PL" dirty="0" err="1"/>
              <a:t>flow</a:t>
            </a:r>
            <a:endParaRPr lang="pl-PL" dirty="0"/>
          </a:p>
          <a:p>
            <a:r>
              <a:rPr lang="pl-PL" dirty="0"/>
              <a:t>Stosowana jako mapa wielko-,</a:t>
            </a:r>
          </a:p>
          <a:p>
            <a:pPr marL="0" indent="0">
              <a:buNone/>
            </a:pPr>
            <a:r>
              <a:rPr lang="pl-PL" dirty="0"/>
              <a:t>     średnio- i </a:t>
            </a:r>
            <a:r>
              <a:rPr lang="pl-PL" dirty="0" err="1"/>
              <a:t>małoskalowa</a:t>
            </a:r>
            <a:endParaRPr lang="pl-PL" dirty="0"/>
          </a:p>
        </p:txBody>
      </p:sp>
      <p:pic>
        <p:nvPicPr>
          <p:cNvPr id="8" name="Obraz 7" descr="Obraz zawierający Ziemia, planeta, miejsce parkingowe/przestrzeń, Obiekt astronomiczny&#10;&#10;Opis wygenerowany automatycznie">
            <a:extLst>
              <a:ext uri="{FF2B5EF4-FFF2-40B4-BE49-F238E27FC236}">
                <a16:creationId xmlns:a16="http://schemas.microsoft.com/office/drawing/2014/main" id="{9BFBF340-6663-A918-82D7-BAE227D9C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368" y="1773014"/>
            <a:ext cx="4770264" cy="3899691"/>
          </a:xfrm>
          <a:prstGeom prst="rect">
            <a:avLst/>
          </a:prstGeo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EFB9156-D5E1-6BFB-F8E2-E056ADA8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079F308-0C94-4500-DBCD-2A2F5B114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4D19349-61B3-C3B1-E84A-F763426A3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487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60F1E6D-6AE5-C022-684E-282182462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529122"/>
            <a:ext cx="4301960" cy="1222621"/>
          </a:xfrm>
        </p:spPr>
        <p:txBody>
          <a:bodyPr anchor="ctr">
            <a:normAutofit/>
          </a:bodyPr>
          <a:lstStyle/>
          <a:p>
            <a:r>
              <a:rPr lang="pl-PL" dirty="0"/>
              <a:t>Historia (1/3)</a:t>
            </a:r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73B63196-A7EA-5F72-B1D2-2CF05D7A20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7"/>
          <a:stretch/>
        </p:blipFill>
        <p:spPr>
          <a:xfrm>
            <a:off x="20" y="10"/>
            <a:ext cx="5225120" cy="6857990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D3EC42A-B923-FFFA-938D-09DDEBF97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356347"/>
            <a:ext cx="4269474" cy="3396180"/>
          </a:xfrm>
        </p:spPr>
        <p:txBody>
          <a:bodyPr>
            <a:normAutofit/>
          </a:bodyPr>
          <a:lstStyle/>
          <a:p>
            <a:r>
              <a:rPr lang="pl-PL" dirty="0"/>
              <a:t>Mapa natężenia ruchu kolejowego</a:t>
            </a:r>
          </a:p>
          <a:p>
            <a:r>
              <a:rPr lang="pl-PL" dirty="0"/>
              <a:t>1838</a:t>
            </a:r>
          </a:p>
          <a:p>
            <a:r>
              <a:rPr lang="pl-PL" dirty="0"/>
              <a:t>Irlandia</a:t>
            </a:r>
          </a:p>
          <a:p>
            <a:r>
              <a:rPr lang="pl-PL" dirty="0"/>
              <a:t>Inżynier Henry </a:t>
            </a:r>
            <a:r>
              <a:rPr lang="pl-PL" dirty="0" err="1"/>
              <a:t>Drury</a:t>
            </a:r>
            <a:r>
              <a:rPr lang="pl-PL" dirty="0"/>
              <a:t> </a:t>
            </a:r>
            <a:r>
              <a:rPr lang="pl-PL" dirty="0" err="1"/>
              <a:t>Harness</a:t>
            </a:r>
            <a:endParaRPr lang="en-US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818766-4EAE-968E-112D-09CBDD403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722C48E-4D00-8E3D-EF0B-6AF9AA941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0" y="6140304"/>
            <a:ext cx="39824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6FA0A3C-062A-C6AE-81AF-720D5690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7766" y="334928"/>
            <a:ext cx="6226490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97766" y="1905000"/>
            <a:ext cx="51509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97766" y="6047437"/>
            <a:ext cx="5150932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240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FBAAB7C-571A-6CC3-F68E-3E911C45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84921"/>
            <a:ext cx="6071154" cy="1467293"/>
          </a:xfrm>
        </p:spPr>
        <p:txBody>
          <a:bodyPr anchor="b">
            <a:normAutofit/>
          </a:bodyPr>
          <a:lstStyle/>
          <a:p>
            <a:r>
              <a:rPr lang="pl-PL" dirty="0"/>
              <a:t>Historia (2/3)</a:t>
            </a: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9A04334-45A9-4F91-BCE9-8F0F4F104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2086" y="345885"/>
            <a:ext cx="6885011" cy="37689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9963010F-0DDB-8AD1-516D-3EA8BE128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98" y="752301"/>
            <a:ext cx="6233072" cy="2945125"/>
          </a:xfrm>
          <a:prstGeom prst="rect">
            <a:avLst/>
          </a:pr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00F25C6-237A-A5AE-1556-AF4735BEF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7338" y="838203"/>
            <a:ext cx="2691659" cy="4834502"/>
          </a:xfrm>
        </p:spPr>
        <p:txBody>
          <a:bodyPr anchor="t">
            <a:normAutofit/>
          </a:bodyPr>
          <a:lstStyle/>
          <a:p>
            <a:r>
              <a:rPr lang="pl-PL" dirty="0"/>
              <a:t>Charles Joseph </a:t>
            </a:r>
            <a:r>
              <a:rPr lang="pl-PL" dirty="0" err="1"/>
              <a:t>Minard</a:t>
            </a:r>
            <a:endParaRPr lang="pl-PL" dirty="0"/>
          </a:p>
          <a:p>
            <a:r>
              <a:rPr lang="pl-PL" dirty="0"/>
              <a:t>1850-1860</a:t>
            </a:r>
          </a:p>
          <a:p>
            <a:r>
              <a:rPr lang="pl-PL" dirty="0"/>
              <a:t>22 </a:t>
            </a:r>
            <a:r>
              <a:rPr lang="pl-PL" dirty="0" err="1"/>
              <a:t>flow</a:t>
            </a:r>
            <a:r>
              <a:rPr lang="pl-PL" dirty="0"/>
              <a:t> mapy</a:t>
            </a:r>
          </a:p>
          <a:p>
            <a:r>
              <a:rPr lang="pl-PL" dirty="0"/>
              <a:t>Francuska inwazja na Rosję (1812-1813)</a:t>
            </a:r>
          </a:p>
          <a:p>
            <a:r>
              <a:rPr lang="pl-PL" dirty="0"/>
              <a:t>„Najlepsza grafika statystyczna w historii”</a:t>
            </a:r>
          </a:p>
          <a:p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6B4174E-0351-548B-4192-7702E925E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CD38E10-6B99-B82C-76E0-1464F0A17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403C570-D98F-E1F1-B5E4-98CD695E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7100" y="345884"/>
            <a:ext cx="0" cy="57015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876D832-527B-45C0-8F01-17AA4D902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6197" y="4114799"/>
            <a:ext cx="69109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1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4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258EFD7-F0A8-839A-1619-446BA5167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pl-PL" dirty="0"/>
              <a:t>Historia (3/3)</a:t>
            </a:r>
          </a:p>
        </p:txBody>
      </p:sp>
      <p:sp>
        <p:nvSpPr>
          <p:cNvPr id="30" name="Content Placeholder 11">
            <a:extLst>
              <a:ext uri="{FF2B5EF4-FFF2-40B4-BE49-F238E27FC236}">
                <a16:creationId xmlns:a16="http://schemas.microsoft.com/office/drawing/2014/main" id="{6F68F6FB-3D79-03B9-DB05-4C8940BE3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3"/>
            <a:ext cx="3385992" cy="33522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Pierwsze zastosowanie w </a:t>
            </a:r>
            <a:r>
              <a:rPr lang="pl-PL" dirty="0" err="1"/>
              <a:t>GiS</a:t>
            </a:r>
            <a:r>
              <a:rPr lang="pl-PL" dirty="0"/>
              <a:t>:</a:t>
            </a:r>
          </a:p>
          <a:p>
            <a:r>
              <a:rPr lang="pl-PL" dirty="0"/>
              <a:t>Lata 80 XX wieku</a:t>
            </a:r>
          </a:p>
          <a:p>
            <a:r>
              <a:rPr lang="pl-PL" dirty="0" err="1"/>
              <a:t>Waldo</a:t>
            </a:r>
            <a:r>
              <a:rPr lang="pl-PL" dirty="0"/>
              <a:t> </a:t>
            </a:r>
            <a:r>
              <a:rPr lang="pl-PL" dirty="0" err="1"/>
              <a:t>Tobler</a:t>
            </a:r>
            <a:endParaRPr lang="pl-PL" dirty="0"/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6AF54C71-A0F0-2EBF-8FC8-4A9EE4779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14" r="19520" b="-1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3B8CAE0-25B7-A1A6-3005-D00D2DB6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959680C-BB43-0574-61DC-C52F50875D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31" name="Straight Connector 18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777E034-2D2D-4FD8-CFE2-24236E77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22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4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296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668BD5E-6C33-F219-1D90-5465EFE2D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pl-PL" dirty="0"/>
              <a:t>Rodzaje – Pochodzenie i kierunek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2F9626-2A75-B09A-B270-02519208D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3"/>
            <a:ext cx="3385992" cy="3352223"/>
          </a:xfrm>
        </p:spPr>
        <p:txBody>
          <a:bodyPr>
            <a:normAutofit/>
          </a:bodyPr>
          <a:lstStyle/>
          <a:p>
            <a:r>
              <a:rPr lang="pl-PL" dirty="0"/>
              <a:t>„Skąd dany element startuje i gdzie znajduje się jego destynacja?”</a:t>
            </a:r>
          </a:p>
          <a:p>
            <a:r>
              <a:rPr lang="pl-PL" dirty="0"/>
              <a:t>Przykład: Mapa Natężenia ruchu kolejowego w Polsce w roku 2023.</a:t>
            </a:r>
            <a:endParaRPr lang="en-US" dirty="0"/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63DAB215-C659-EBF0-5B3B-E6588EAA0C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" r="1" b="1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A57C0F3-2051-9352-262C-4F15ED6F0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E14461A-358B-C6A9-3923-EB9A17508C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01DB921-049B-34ED-DB45-11444E47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314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C7F7CCF-5563-93DE-DC33-75262D1C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pl-PL" dirty="0"/>
              <a:t>Rodzaje – Mapa dystrybucji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C5C4479-F2FF-0661-1D0F-EC01B0045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3"/>
            <a:ext cx="3385992" cy="3352223"/>
          </a:xfrm>
        </p:spPr>
        <p:txBody>
          <a:bodyPr>
            <a:normAutofit/>
          </a:bodyPr>
          <a:lstStyle/>
          <a:p>
            <a:r>
              <a:rPr lang="pl-PL" dirty="0"/>
              <a:t>Pokazuje rozchodzenie się danego zjawiska z pewnej lokalizacji </a:t>
            </a:r>
          </a:p>
          <a:p>
            <a:r>
              <a:rPr lang="pl-PL" dirty="0"/>
              <a:t>Przykład: Mapa odkryć geograficznych Europejczyków na przestrzeni XV wieku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6E42CA1-0A09-329B-47C3-5AF22E712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301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FC426F4-C19B-BFA3-ED3B-F9D4345D8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9B2DCE4-D5F2-5179-FAE0-798EB96D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92C1930-930E-5A50-958D-A7D61F11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4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D66235-7C1A-DDA7-C3A1-404C347F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>
            <a:normAutofit/>
          </a:bodyPr>
          <a:lstStyle/>
          <a:p>
            <a:r>
              <a:rPr lang="pl-PL" dirty="0"/>
              <a:t>Rodzaje – Sieć tranzytowa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4C48F3E-A091-3B83-E5B6-EB6C84AA2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303"/>
            <a:ext cx="3385992" cy="3352223"/>
          </a:xfrm>
        </p:spPr>
        <p:txBody>
          <a:bodyPr>
            <a:normAutofit/>
          </a:bodyPr>
          <a:lstStyle/>
          <a:p>
            <a:r>
              <a:rPr lang="pl-PL" dirty="0"/>
              <a:t>Brak jasno określonego kierunku przepływu danych</a:t>
            </a:r>
          </a:p>
          <a:p>
            <a:r>
              <a:rPr lang="pl-PL" dirty="0"/>
              <a:t>Przykład: Mapa metra w Waszyngtonie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CEA37F5F-B0E2-F765-F14A-CE8A08F80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65" r="-1" b="21766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C86FC16-794A-E83C-767D-645DAC886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9BC8BBF-4CC0-B1F3-2B48-E03F26C77B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D184A1A-0F8F-3E44-346D-DFA857438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484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A09E39A-DA3F-4BDC-A89A-6545C1DD3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96B0582-7CBB-4270-BC2B-593DF2EC1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F6BE7D12-E20F-4B89-A862-670817EAC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0EFBEF3-5371-4D18-8850-C3A56C955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7999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21AC310F-8A35-47A1-B312-4893CA5E1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6964" y="1918449"/>
            <a:ext cx="10361734" cy="30860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52F7EEB-D6C7-4A9C-AF91-81C7702E9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79506"/>
            <a:ext cx="11456511" cy="6143568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0BE1780-5304-0D45-029A-310A89F1B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87" y="669275"/>
            <a:ext cx="9562353" cy="9679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Diagramy typu Flow</a:t>
            </a:r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DFCC87AC-CC62-FA13-2D84-5EA39807E2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1" r="-1" b="22256"/>
          <a:stretch/>
        </p:blipFill>
        <p:spPr>
          <a:xfrm>
            <a:off x="614363" y="2641922"/>
            <a:ext cx="3005231" cy="1567656"/>
          </a:xfrm>
          <a:prstGeom prst="rect">
            <a:avLst/>
          </a:prstGeom>
        </p:spPr>
      </p:pic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0046198C-DEE5-401A-9BB9-DE6AAAF0E4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254" r="2" b="17895"/>
          <a:stretch/>
        </p:blipFill>
        <p:spPr>
          <a:xfrm>
            <a:off x="4739928" y="2117819"/>
            <a:ext cx="1671610" cy="2615862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744A0F8B-97E0-D277-E99B-59CE658F9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9831" y="2502224"/>
            <a:ext cx="3040416" cy="1847052"/>
          </a:xfrm>
          <a:prstGeom prst="rect">
            <a:avLst/>
          </a:prstGeo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4E31E3D-4087-4A0F-BD25-7B1B63965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79505"/>
            <a:ext cx="0" cy="6143569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BC96854-0557-4933-9A58-BBDFAB430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5" y="1905000"/>
            <a:ext cx="103809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3148557-84A5-06B8-2A85-3647F3523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050" b="1" kern="1200" cap="all" spc="300" baseline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4486AB2-54D4-4ED1-BDFF-C1D6A4702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49911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3DD5B72-E36A-4B73-82C7-876F42742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48100" y="1905000"/>
            <a:ext cx="0" cy="308610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DB5981E-1DC4-43BF-8E46-8858B79F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77100" y="1918448"/>
            <a:ext cx="0" cy="3072652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999A81B-576B-4510-9E72-A38EF5C1A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6047437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4FA559-122D-620A-A29E-9565EABD1C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4/4/2024</a:t>
            </a:fld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D785896-2790-5103-6014-2875B7F2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53107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D39089"/>
      </a:accent1>
      <a:accent2>
        <a:srgbClr val="C79A6B"/>
      </a:accent2>
      <a:accent3>
        <a:srgbClr val="AAA66F"/>
      </a:accent3>
      <a:accent4>
        <a:srgbClr val="91AB5F"/>
      </a:accent4>
      <a:accent5>
        <a:srgbClr val="80AE72"/>
      </a:accent5>
      <a:accent6>
        <a:srgbClr val="63B371"/>
      </a:accent6>
      <a:hlink>
        <a:srgbClr val="588C92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198</Words>
  <Application>Microsoft Office PowerPoint</Application>
  <PresentationFormat>Panoramiczny</PresentationFormat>
  <Paragraphs>63</Paragraphs>
  <Slides>11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5" baseType="lpstr">
      <vt:lpstr>Arial</vt:lpstr>
      <vt:lpstr>Elephant</vt:lpstr>
      <vt:lpstr>Univers Condensed</vt:lpstr>
      <vt:lpstr>MemoVTI</vt:lpstr>
      <vt:lpstr>FLOW MAP </vt:lpstr>
      <vt:lpstr>Ogólne informacja</vt:lpstr>
      <vt:lpstr>Historia (1/3)</vt:lpstr>
      <vt:lpstr>Historia (2/3)</vt:lpstr>
      <vt:lpstr>Historia (3/3)</vt:lpstr>
      <vt:lpstr>Rodzaje – Pochodzenie i kierunek</vt:lpstr>
      <vt:lpstr>Rodzaje – Mapa dystrybucji</vt:lpstr>
      <vt:lpstr>Rodzaje – Sieć tranzytowa</vt:lpstr>
      <vt:lpstr>Diagramy typu Flow</vt:lpstr>
      <vt:lpstr>Informacje na Flow mapie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Filip Hałys</dc:creator>
  <cp:lastModifiedBy>Filip Hałys</cp:lastModifiedBy>
  <cp:revision>3</cp:revision>
  <dcterms:created xsi:type="dcterms:W3CDTF">2024-04-04T19:06:55Z</dcterms:created>
  <dcterms:modified xsi:type="dcterms:W3CDTF">2024-04-04T19:57:07Z</dcterms:modified>
</cp:coreProperties>
</file>

<file path=docProps/thumbnail.jpeg>
</file>